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6"/>
  </p:handout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7" r:id="rId11"/>
    <p:sldId id="269" r:id="rId12"/>
    <p:sldId id="268" r:id="rId13"/>
    <p:sldId id="270" r:id="rId14"/>
    <p:sldId id="266" r:id="rId15"/>
  </p:sldIdLst>
  <p:sldSz cx="9144000" cy="6858000" type="screen4x3"/>
  <p:notesSz cx="6888163" cy="100203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00" autoAdjust="0"/>
    <p:restoredTop sz="94660"/>
  </p:normalViewPr>
  <p:slideViewPr>
    <p:cSldViewPr snapToGrid="0">
      <p:cViewPr>
        <p:scale>
          <a:sx n="77" d="100"/>
          <a:sy n="77" d="100"/>
        </p:scale>
        <p:origin x="-1200" y="-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901698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E1DCBA43-2090-4F54-8794-AFBEE31810BF}" type="datetimeFigureOut">
              <a:rPr lang="ru-RU" smtClean="0"/>
              <a:pPr/>
              <a:t>27.11.2018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901698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DEDA49A2-6A0C-495D-A391-D87933E1D40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887186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22499"/>
            <a:ext cx="7772400" cy="1287463"/>
          </a:xfrm>
        </p:spPr>
        <p:txBody>
          <a:bodyPr anchor="b"/>
          <a:lstStyle>
            <a:lvl1pPr algn="ctr">
              <a:defRPr sz="6000" b="1" cap="none" spc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6016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8407DD-B1AF-4999-8630-F32DBDA6F7A7}" type="datetimeFigureOut">
              <a:rPr lang="ru-RU"/>
              <a:pPr>
                <a:defRPr/>
              </a:pPr>
              <a:t>27.11.2018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F0D526-5771-42AA-AE21-C9E5D4EB7D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0BE542-24F2-44D3-91EE-3CCC4BF7AD60}" type="datetimeFigureOut">
              <a:rPr lang="ru-RU"/>
              <a:pPr>
                <a:defRPr/>
              </a:pPr>
              <a:t>27.11.2018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D33870-5B13-4CE9-B116-131357C64D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72D661-2406-4606-BA82-F11328A34ACC}" type="datetimeFigureOut">
              <a:rPr lang="ru-RU"/>
              <a:pPr>
                <a:defRPr/>
              </a:pPr>
              <a:t>27.11.2018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A8BE31-743C-44FE-854A-81818E1D6D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b="1" cap="none" spc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9A5FD0-B209-4746-B44B-B34915BB7BFA}" type="datetimeFigureOut">
              <a:rPr lang="ru-RU"/>
              <a:pPr>
                <a:defRPr/>
              </a:pPr>
              <a:t>27.11.2018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C1DD92-A2ED-4DFF-A3A8-99C13C8584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B87A54-9C7A-4BEE-84C0-096634DD4985}" type="datetimeFigureOut">
              <a:rPr lang="ru-RU"/>
              <a:pPr>
                <a:defRPr/>
              </a:pPr>
              <a:t>27.11.2018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1EE530-A4BB-4DA4-8725-6BD094C3FA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78040A-724D-4660-916C-71B4BBB9B9BE}" type="datetimeFigureOut">
              <a:rPr lang="ru-RU"/>
              <a:pPr>
                <a:defRPr/>
              </a:pPr>
              <a:t>27.11.2018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B691C6-F334-42C2-BF2D-4F9CC31C32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D0A350-AE51-46B9-A50B-7A011EB8ADDD}" type="datetimeFigureOut">
              <a:rPr lang="ru-RU"/>
              <a:pPr>
                <a:defRPr/>
              </a:pPr>
              <a:t>27.11.2018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FFE182-630D-460B-A88C-540FC4A884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B6CBB1-20FF-4526-B537-EEE677864760}" type="datetimeFigureOut">
              <a:rPr lang="ru-RU"/>
              <a:pPr>
                <a:defRPr/>
              </a:pPr>
              <a:t>27.11.2018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6D670F-6F96-45E4-98F4-0059582CA1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D6FD7B-F14D-4F47-A18B-9042FD297EC6}" type="datetimeFigureOut">
              <a:rPr lang="ru-RU"/>
              <a:pPr>
                <a:defRPr/>
              </a:pPr>
              <a:t>27.11.2018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47C50C-2DBB-41F6-AA2E-55E9144F34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546BED-6684-4FA4-8E0A-DAF80A1DE8D4}" type="datetimeFigureOut">
              <a:rPr lang="ru-RU"/>
              <a:pPr>
                <a:defRPr/>
              </a:pPr>
              <a:t>27.11.2018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B86E88-0567-4D36-B9B7-5A79BA0010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8619E5-68EB-4C18-9F40-FF0FD460C59E}" type="datetimeFigureOut">
              <a:rPr lang="ru-RU"/>
              <a:pPr>
                <a:defRPr/>
              </a:pPr>
              <a:t>27.11.2018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B0EE4F-F643-4B45-BA67-E5D1661E36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C4622BB-EAD0-467C-8F0C-342A5A602C9F}" type="datetimeFigureOut">
              <a:rPr lang="ru-RU"/>
              <a:pPr>
                <a:defRPr/>
              </a:pPr>
              <a:t>27.11.2018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cs typeface="+mn-cs"/>
              </a:defRPr>
            </a:lvl1pPr>
          </a:lstStyle>
          <a:p>
            <a:pPr>
              <a:defRPr/>
            </a:pPr>
            <a:fld id="{0AB9DD8E-842D-4991-B70C-3616485B19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ipe dir="d"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0036" y="432261"/>
            <a:ext cx="7128164" cy="1945179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rgbClr val="7030A0"/>
                </a:solidFill>
                <a:latin typeface="a_Albionic" pitchFamily="34" charset="-52"/>
              </a:rPr>
              <a:t/>
            </a:r>
            <a:br>
              <a:rPr lang="ru-RU" dirty="0" smtClean="0">
                <a:solidFill>
                  <a:srgbClr val="7030A0"/>
                </a:solidFill>
                <a:latin typeface="a_Albionic" pitchFamily="34" charset="-52"/>
              </a:rPr>
            </a:br>
            <a:r>
              <a:rPr lang="ru-RU" dirty="0" smtClean="0">
                <a:solidFill>
                  <a:srgbClr val="7030A0"/>
                </a:solidFill>
                <a:latin typeface="a_Albionic" pitchFamily="34" charset="-52"/>
              </a:rPr>
              <a:t/>
            </a:r>
            <a:br>
              <a:rPr lang="ru-RU" dirty="0" smtClean="0">
                <a:solidFill>
                  <a:srgbClr val="7030A0"/>
                </a:solidFill>
                <a:latin typeface="a_Albionic" pitchFamily="34" charset="-52"/>
              </a:rPr>
            </a:br>
            <a:r>
              <a:rPr lang="ru-RU" dirty="0" smtClean="0">
                <a:solidFill>
                  <a:srgbClr val="7030A0"/>
                </a:solidFill>
                <a:latin typeface="a_Albionic" pitchFamily="34" charset="-52"/>
              </a:rPr>
              <a:t/>
            </a:r>
            <a:br>
              <a:rPr lang="ru-RU" dirty="0" smtClean="0">
                <a:solidFill>
                  <a:srgbClr val="7030A0"/>
                </a:solidFill>
                <a:latin typeface="a_Albionic" pitchFamily="34" charset="-52"/>
              </a:rPr>
            </a:br>
            <a:r>
              <a:rPr lang="ru-RU" dirty="0" smtClean="0">
                <a:solidFill>
                  <a:srgbClr val="7030A0"/>
                </a:solidFill>
                <a:latin typeface="a_Albionic" pitchFamily="34" charset="-52"/>
              </a:rPr>
              <a:t/>
            </a:r>
            <a:br>
              <a:rPr lang="ru-RU" dirty="0" smtClean="0">
                <a:solidFill>
                  <a:srgbClr val="7030A0"/>
                </a:solidFill>
                <a:latin typeface="a_Albionic" pitchFamily="34" charset="-52"/>
              </a:rPr>
            </a:br>
            <a:r>
              <a:rPr lang="ru-RU" sz="27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Использование современных развивающих игр по математическому образованию дошкольников, как средство активизации партнерских отношений между ДОУ и семьей. </a:t>
            </a:r>
            <a:br>
              <a:rPr lang="ru-RU" sz="27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</a:t>
            </a:r>
            <a:r>
              <a:rPr lang="ru-RU" sz="2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Подготовила: </a:t>
            </a:r>
            <a:r>
              <a:rPr lang="ru-RU" sz="2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Юзаева</a:t>
            </a:r>
            <a:r>
              <a:rPr lang="ru-RU" sz="2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Э.Р.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5000625"/>
            <a:ext cx="7053263" cy="5762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dirty="0"/>
          </a:p>
        </p:txBody>
      </p:sp>
      <p:pic>
        <p:nvPicPr>
          <p:cNvPr id="5" name="Рисунок 4" descr="semya_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04068" y="2427286"/>
            <a:ext cx="5464275" cy="40982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249383" y="3557847"/>
            <a:ext cx="30424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873732" y="6450676"/>
            <a:ext cx="2394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mtClean="0"/>
              <a:t> </a:t>
            </a:r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572897" y="1159552"/>
            <a:ext cx="33033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1363" y="4843849"/>
            <a:ext cx="38717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Алсу\Desktop\20181123_1551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8347" y="506627"/>
            <a:ext cx="4190386" cy="252077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4683210" y="0"/>
            <a:ext cx="3682313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Дидактическая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игра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«Дерево сезонов»</a:t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Цель: Изучение сезонных изменений в природе.</a:t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1) Закреплять у детей умение различать и называть цвет.</a:t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2)Формировать у дошкольников элементарные представления о жизни деревьев в разное время года.</a:t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3) Развивать воображение, творчество, познавательный интерес, мышление.</a:t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4) Способствовать развитию мелкой моторики рук.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Алсу\Desktop\20181123_15465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28692" y="3855308"/>
            <a:ext cx="4334175" cy="260727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1" name="TextBox 10"/>
          <p:cNvSpPr txBox="1"/>
          <p:nvPr/>
        </p:nvSpPr>
        <p:spPr>
          <a:xfrm>
            <a:off x="345989" y="3336324"/>
            <a:ext cx="402830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Дидактическая игра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Сосчитай фигуры и подбери цифру»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Цель : Расширение и углубление представлений детей о количестве фигур и счете.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Задачи: Учить пересчитывать фигуры, называя итоговое число. Закреплять знания цифр, соотносить их с числом фигур.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лсу\Desktop\20181126_0753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351" y="234779"/>
            <a:ext cx="4337222" cy="260911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TextBox 4"/>
          <p:cNvSpPr txBox="1"/>
          <p:nvPr/>
        </p:nvSpPr>
        <p:spPr>
          <a:xfrm>
            <a:off x="4633785" y="1"/>
            <a:ext cx="428779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Дидактическая игра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Найди свой домик»</a:t>
            </a:r>
          </a:p>
          <a:p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Цель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:формировать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осмысленное восприятие формы геометрических фигур, формировать представление об основных цветах и о геометрических фигурах, развивать мыслительные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операции,внимание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Оборудование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: одинаковые домики, геометрические фигуры.</a:t>
            </a:r>
          </a:p>
          <a:p>
            <a:endParaRPr lang="ru-RU" dirty="0"/>
          </a:p>
        </p:txBody>
      </p:sp>
      <p:pic>
        <p:nvPicPr>
          <p:cNvPr id="6" name="Picture 7" descr="C:\Users\Алсу\Desktop\IMG-20181127-WA000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65873" y="3385750"/>
            <a:ext cx="1904486" cy="338575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6" descr="C:\Users\Алсу\Desktop\IMG-20181127-WA000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06285" y="3195420"/>
            <a:ext cx="2016180" cy="358432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370703" y="3361038"/>
            <a:ext cx="4139513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Дидактическая игра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Веселый Паровозик».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Цель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Изучаем или повторяем счет до 10, название овощей, формы и цвета.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 помощью этой игры повторяем с малышами счет до10, название овощей, формы, цвета. На каждом вагончике-корзине написано чего сколько там должно лежать. Детям нужно разложить овощи произвольно в соответствующие корзинки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  <p:transition>
    <p:wipe dir="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Алсу\Desktop\IMG-20181125-WA003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693" y="3002692"/>
            <a:ext cx="2471351" cy="3648591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8" name="TextBox 7"/>
          <p:cNvSpPr txBox="1"/>
          <p:nvPr/>
        </p:nvSpPr>
        <p:spPr>
          <a:xfrm>
            <a:off x="556054" y="271852"/>
            <a:ext cx="831609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Дидактическая игра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СОСЧИТАЙ И ПОДБЕРИ ЦИФРУ».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Цель : Расширение и углубление представлений детей о количестве предметов и счете.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Задачи: Учить пересчитывать предметы, называя итоговое число. Закреплять знания цифр, соотносить их с числом предметов.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Игровой материал представляет собой карточки с разным количеством предметов, в начале карточки - цифры, из которых нужно выбрать соответствующую числу предметов.</a:t>
            </a:r>
          </a:p>
          <a:p>
            <a:endParaRPr lang="ru-RU" dirty="0"/>
          </a:p>
        </p:txBody>
      </p:sp>
      <p:pic>
        <p:nvPicPr>
          <p:cNvPr id="2050" name="Picture 2" descr="C:\Users\Алсу\Desktop\IMG-20181125-WA005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91232" y="3083989"/>
            <a:ext cx="4497860" cy="336988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>
    <p:wipe dir="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4779" y="383059"/>
            <a:ext cx="8501448" cy="1445741"/>
          </a:xfrm>
        </p:spPr>
        <p:txBody>
          <a:bodyPr/>
          <a:lstStyle/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Лэпбук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— эксклюзивное изобретение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для обучение  детей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 помощью разнообразных картинок и рисунков.</a:t>
            </a:r>
            <a:r>
              <a:rPr lang="ru-RU" sz="2400" dirty="0" smtClean="0"/>
              <a:t>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074" name="Picture 2" descr="C:\Users\Алсу\Desktop\IMG-20181125-WA006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2995" y="4633781"/>
            <a:ext cx="1445740" cy="19276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075" name="Picture 3" descr="C:\Users\Алсу\Desktop\IMG-20181125-WA006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47" y="1927648"/>
            <a:ext cx="1377603" cy="24490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076" name="Picture 4" descr="C:\Users\Алсу\Desktop\IMG-20181125-WA006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80584" y="1890411"/>
            <a:ext cx="2388526" cy="42879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4213655" y="1075038"/>
            <a:ext cx="4930346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"Занимательная математика".</a:t>
            </a:r>
          </a:p>
          <a:p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: 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Развитиеу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детей элементарных математических представлений.</a:t>
            </a:r>
          </a:p>
          <a:p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: 1. Закреплять умение считать (до 5, соотносить цифры с количеством предметов.)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различать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: предметы по цвету, по количеству 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(один, много, мало, поровну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);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различать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 называть геометрические фигуры 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(круг, квадрат, овал, треугольник, прямоугольник)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 и соотносить их похожими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предметами;сравнивать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предметы по длине, высоте,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размеру;определять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пространственное расположение предметов, используя предлоги: на, в, под, над и т.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д.Развивать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 зрительное восприятие, память, мышление,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речь.Воспитывать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познавательный интерес к математическим играм и упражнениям.</a:t>
            </a:r>
          </a:p>
          <a:p>
            <a:endParaRPr lang="ru-RU" b="1" dirty="0"/>
          </a:p>
        </p:txBody>
      </p:sp>
    </p:spTree>
  </p:cSld>
  <p:clrMapOvr>
    <a:masterClrMapping/>
  </p:clrMapOvr>
  <p:transition>
    <p:wipe dir="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88126489_7.jpg"/>
          <p:cNvPicPr>
            <a:picLocks noChangeAspect="1"/>
          </p:cNvPicPr>
          <p:nvPr/>
        </p:nvPicPr>
        <p:blipFill>
          <a:blip r:embed="rId2" cstate="print"/>
          <a:srcRect l="24926" t="12054" r="2214" b="3526"/>
          <a:stretch>
            <a:fillRect/>
          </a:stretch>
        </p:blipFill>
        <p:spPr>
          <a:xfrm rot="693516">
            <a:off x="7024795" y="313533"/>
            <a:ext cx="1779373" cy="217429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35676" y="1219200"/>
            <a:ext cx="6236043" cy="471488"/>
          </a:xfrm>
        </p:spPr>
        <p:txBody>
          <a:bodyPr/>
          <a:lstStyle/>
          <a:p>
            <a:r>
              <a:rPr lang="ru-RU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Заключение</a:t>
            </a:r>
            <a:endParaRPr lang="ru-RU" sz="4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2265405"/>
            <a:ext cx="7886700" cy="3911557"/>
          </a:xfrm>
        </p:spPr>
        <p:txBody>
          <a:bodyPr/>
          <a:lstStyle/>
          <a:p>
            <a:pPr algn="ctr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 игровой форме у ребёнка легче усваиваются знания из области математики.</a:t>
            </a:r>
          </a:p>
          <a:p>
            <a:pPr algn="ctr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Использованное время общения с ребёнком в повседневной жизни для родителей всегда</a:t>
            </a:r>
          </a:p>
          <a:p>
            <a:pPr algn="ctr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ИНТЕРЕСНО и с ПОЛЬЗОЙ!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Объект 2"/>
          <p:cNvSpPr>
            <a:spLocks noGrp="1"/>
          </p:cNvSpPr>
          <p:nvPr>
            <p:ph idx="1"/>
          </p:nvPr>
        </p:nvSpPr>
        <p:spPr>
          <a:xfrm>
            <a:off x="1457325" y="519113"/>
            <a:ext cx="7058025" cy="205105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Семья – это источник, который питает человека с рождения, знакомит его с окружающим миром, даёт ребёнку первые знания и умения.</a:t>
            </a:r>
          </a:p>
        </p:txBody>
      </p:sp>
      <p:pic>
        <p:nvPicPr>
          <p:cNvPr id="14339" name="Рисунок 3" descr="semja-542x407.jpg"/>
          <p:cNvPicPr>
            <a:picLocks noChangeAspect="1"/>
          </p:cNvPicPr>
          <p:nvPr/>
        </p:nvPicPr>
        <p:blipFill>
          <a:blip r:embed="rId2" cstate="print"/>
          <a:srcRect t="5222" b="9138"/>
          <a:stretch>
            <a:fillRect/>
          </a:stretch>
        </p:blipFill>
        <p:spPr bwMode="auto">
          <a:xfrm rot="-359260">
            <a:off x="766763" y="2159000"/>
            <a:ext cx="6532562" cy="4202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45dHYytsQCmdZQd9HVyN.jp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 t="3858" r="11144"/>
          <a:stretch>
            <a:fillRect/>
          </a:stretch>
        </p:blipFill>
        <p:spPr>
          <a:xfrm>
            <a:off x="3056238" y="3995352"/>
            <a:ext cx="2871140" cy="2567754"/>
          </a:xfrm>
          <a:prstGeom prst="rect">
            <a:avLst/>
          </a:prstGeom>
        </p:spPr>
      </p:pic>
      <p:sp>
        <p:nvSpPr>
          <p:cNvPr id="15363" name="Содержимое 2"/>
          <p:cNvSpPr>
            <a:spLocks noGrp="1"/>
          </p:cNvSpPr>
          <p:nvPr>
            <p:ph idx="1"/>
          </p:nvPr>
        </p:nvSpPr>
        <p:spPr>
          <a:xfrm>
            <a:off x="839788" y="1136650"/>
            <a:ext cx="7675562" cy="3352800"/>
          </a:xfrm>
        </p:spPr>
        <p:txBody>
          <a:bodyPr/>
          <a:lstStyle/>
          <a:p>
            <a:pPr eaLnBrk="1" hangingPunct="1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Задача ребёнка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– познать новое, открыть самого себя (что я могу, что умею, на что я способен и т.д.)</a:t>
            </a:r>
          </a:p>
          <a:p>
            <a:pPr eaLnBrk="1" hangingPunct="1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Задача семьи и воспитателя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– помочь ребёнку в этом нелёгком  деле.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Равнобедренный треугольник 10"/>
          <p:cNvSpPr/>
          <p:nvPr/>
        </p:nvSpPr>
        <p:spPr>
          <a:xfrm>
            <a:off x="840217" y="1309816"/>
            <a:ext cx="6862161" cy="3904178"/>
          </a:xfrm>
          <a:prstGeom prst="triangl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ru-RU"/>
          </a:p>
        </p:txBody>
      </p:sp>
      <p:pic>
        <p:nvPicPr>
          <p:cNvPr id="16387" name="Содержимое 3" descr="139274_html_bfd37d4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8318" t="17564" r="6549"/>
          <a:stretch>
            <a:fillRect/>
          </a:stretch>
        </p:blipFill>
        <p:spPr>
          <a:xfrm>
            <a:off x="3196452" y="2196070"/>
            <a:ext cx="2208213" cy="2957513"/>
          </a:xfrm>
        </p:spPr>
      </p:pic>
      <p:sp>
        <p:nvSpPr>
          <p:cNvPr id="16388" name="TextBox 4"/>
          <p:cNvSpPr txBox="1">
            <a:spLocks noChangeArrowheads="1"/>
          </p:cNvSpPr>
          <p:nvPr/>
        </p:nvSpPr>
        <p:spPr bwMode="auto">
          <a:xfrm>
            <a:off x="3286125" y="452438"/>
            <a:ext cx="2084388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Ребёнок</a:t>
            </a:r>
          </a:p>
        </p:txBody>
      </p:sp>
      <p:sp>
        <p:nvSpPr>
          <p:cNvPr id="16389" name="TextBox 5"/>
          <p:cNvSpPr txBox="1">
            <a:spLocks noChangeArrowheads="1"/>
          </p:cNvSpPr>
          <p:nvPr/>
        </p:nvSpPr>
        <p:spPr bwMode="auto">
          <a:xfrm>
            <a:off x="930876" y="2907957"/>
            <a:ext cx="180408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Семья</a:t>
            </a:r>
          </a:p>
        </p:txBody>
      </p:sp>
      <p:sp>
        <p:nvSpPr>
          <p:cNvPr id="16390" name="Прямоугольник 7"/>
          <p:cNvSpPr>
            <a:spLocks noChangeArrowheads="1"/>
          </p:cNvSpPr>
          <p:nvPr/>
        </p:nvSpPr>
        <p:spPr bwMode="auto">
          <a:xfrm>
            <a:off x="6458465" y="3204520"/>
            <a:ext cx="253789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Детский сад</a:t>
            </a:r>
          </a:p>
        </p:txBody>
      </p:sp>
      <p:sp>
        <p:nvSpPr>
          <p:cNvPr id="21" name="Выгнутая вниз стрелка 20"/>
          <p:cNvSpPr/>
          <p:nvPr/>
        </p:nvSpPr>
        <p:spPr>
          <a:xfrm rot="7753041">
            <a:off x="1412356" y="1609179"/>
            <a:ext cx="1743529" cy="790676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2" name="Выгнутая вниз стрелка 21"/>
          <p:cNvSpPr/>
          <p:nvPr/>
        </p:nvSpPr>
        <p:spPr>
          <a:xfrm rot="13429808">
            <a:off x="5197641" y="1259070"/>
            <a:ext cx="1743529" cy="790676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3" name="Выгнутая вниз стрелка 22"/>
          <p:cNvSpPr/>
          <p:nvPr/>
        </p:nvSpPr>
        <p:spPr>
          <a:xfrm rot="3087684">
            <a:off x="5378875" y="2165233"/>
            <a:ext cx="1743529" cy="790676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4" name="Выгнутая вниз стрелка 23"/>
          <p:cNvSpPr/>
          <p:nvPr/>
        </p:nvSpPr>
        <p:spPr>
          <a:xfrm rot="18253106">
            <a:off x="2264971" y="1399117"/>
            <a:ext cx="1743529" cy="790676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5" name="Выгнутая вниз стрелка 24"/>
          <p:cNvSpPr/>
          <p:nvPr/>
        </p:nvSpPr>
        <p:spPr>
          <a:xfrm>
            <a:off x="2054908" y="4374292"/>
            <a:ext cx="6232358" cy="1551358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6" name="Выгнутая вправо стрелка 25"/>
          <p:cNvSpPr/>
          <p:nvPr/>
        </p:nvSpPr>
        <p:spPr>
          <a:xfrm rot="5400000">
            <a:off x="2886474" y="2023278"/>
            <a:ext cx="1855291" cy="6128951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5146" y="365125"/>
            <a:ext cx="7090204" cy="1158875"/>
          </a:xfrm>
        </p:spPr>
        <p:txBody>
          <a:bodyPr/>
          <a:lstStyle/>
          <a:p>
            <a:pPr eaLnBrk="1" hangingPunct="1">
              <a:defRPr/>
            </a:pP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Развитие элементарных математических способностей у детей дошкольного возраста через дидактические игры.</a:t>
            </a:r>
            <a:endParaRPr lang="ru-RU" sz="2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0" name="Содержимое 2"/>
          <p:cNvSpPr>
            <a:spLocks noGrp="1"/>
          </p:cNvSpPr>
          <p:nvPr>
            <p:ph idx="1"/>
          </p:nvPr>
        </p:nvSpPr>
        <p:spPr>
          <a:xfrm>
            <a:off x="469900" y="1736725"/>
            <a:ext cx="8188325" cy="3881438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Математическое развитие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значимый   компонент в формировании «картины мира» ребёнка. Оно состоит из представлений о пространстве:                                                                               </a:t>
            </a:r>
          </a:p>
          <a:p>
            <a:pPr eaLnBrk="1" hangingPunct="1">
              <a:buFont typeface="Arial" charset="0"/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форме, времени, количестве, а также их свойствах и отношениях. </a:t>
            </a:r>
          </a:p>
          <a:p>
            <a:pPr eaLnBrk="1" hangingPunct="1">
              <a:buFont typeface="Arial" charset="0"/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Под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математическим развитием дошкольников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понимаются качественные изменения в познавательной деятельности ребёнка, которые происходят в результате формирования элементарных математических представлений и связанных с ними логических операций.</a:t>
            </a:r>
          </a:p>
          <a:p>
            <a:pPr eaLnBrk="1" hangingPunct="1">
              <a:buFont typeface="Arial" charset="0"/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Формированию у ребёнка математических представлений способствует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использование разнообразных дидактических игр.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Рисунок 3" descr="0604_1285671914-lar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80213" y="114300"/>
            <a:ext cx="2198687" cy="218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0876" y="296563"/>
            <a:ext cx="6351373" cy="1095632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Что такое                     дидактическая игра</a:t>
            </a:r>
            <a:r>
              <a:rPr lang="ru-RU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5" name="Содержимое 2"/>
          <p:cNvSpPr>
            <a:spLocks noGrp="1"/>
          </p:cNvSpPr>
          <p:nvPr>
            <p:ph idx="1"/>
          </p:nvPr>
        </p:nvSpPr>
        <p:spPr>
          <a:xfrm>
            <a:off x="628650" y="2084388"/>
            <a:ext cx="7886700" cy="379730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Дидактическая игра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– это целенаправленная творческая деятельность, в процессе которой обучаемые глубже и ярче постигают явления окружающей действительности и познают мир.</a:t>
            </a:r>
          </a:p>
          <a:p>
            <a:pPr eaLnBrk="1" hangingPunct="1">
              <a:buFont typeface="Arial" charset="0"/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60389" y="365125"/>
            <a:ext cx="7254960" cy="1325563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Значение дидактической игры.</a:t>
            </a:r>
            <a:endParaRPr lang="ru-RU" sz="4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58" name="Содержимое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608513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dirty="0" smtClean="0"/>
              <a:t>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Выигрыш в дидактической игре зависит от того, насколько ребёнок овладел знаниями и умениями, которые диктуются её обучающей задачей. </a:t>
            </a:r>
          </a:p>
          <a:p>
            <a:pPr eaLnBrk="1" hangingPunct="1">
              <a:buFont typeface="Arial" charset="0"/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Это побуждает ребёнка быть: внимательным, запоминать, сравнивать, классифицировать. Она помогает ребёнку чему-то научиться или закрепить свои знания в лёгкой, непринуждённой форме. </a:t>
            </a:r>
          </a:p>
          <a:p>
            <a:pPr eaLnBrk="1" hangingPunct="1">
              <a:buFont typeface="Arial" charset="0"/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Дидактическая игра стимулирует общение, поскольку в процессе проведения этих игр взаимоотношения между детьми, ребёнком и родителем, ребёнком и воспитателем начинают носить более непринуждённый и эмоциональный характер.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Рисунок 4" descr="b_1243696254524.jpg"/>
          <p:cNvPicPr>
            <a:picLocks noChangeAspect="1"/>
          </p:cNvPicPr>
          <p:nvPr/>
        </p:nvPicPr>
        <p:blipFill>
          <a:blip r:embed="rId2" cstate="print"/>
          <a:srcRect l="8080" t="6715" r="8282" b="6799"/>
          <a:stretch>
            <a:fillRect/>
          </a:stretch>
        </p:blipFill>
        <p:spPr bwMode="auto">
          <a:xfrm>
            <a:off x="6269038" y="177800"/>
            <a:ext cx="2751137" cy="296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69988" y="659027"/>
            <a:ext cx="4431957" cy="1031661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Это важно.</a:t>
            </a:r>
            <a:endParaRPr lang="ru-RU" sz="4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3" name="Содержимое 2"/>
          <p:cNvSpPr>
            <a:spLocks noGrp="1"/>
          </p:cNvSpPr>
          <p:nvPr>
            <p:ph idx="1"/>
          </p:nvPr>
        </p:nvSpPr>
        <p:spPr>
          <a:xfrm>
            <a:off x="628650" y="1960563"/>
            <a:ext cx="7886700" cy="421640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dirty="0" smtClean="0"/>
              <a:t> 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Одной из наиболее важных задач воспитателя и родителей – развивать у ребёнка интерес к математике в дошкольном возрасте. Приобщение к этому предмету в игровой и занимательной форме поможет ребёнку в дальнейшем быстрее и легче усваивать школьную программу.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15762" y="115330"/>
            <a:ext cx="7040776" cy="1575359"/>
          </a:xfrm>
        </p:spPr>
        <p:txBody>
          <a:bodyPr/>
          <a:lstStyle/>
          <a:p>
            <a:r>
              <a:rPr lang="ru-RU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Примеры дидактических игр по математическому развитию</a:t>
            </a:r>
            <a:r>
              <a:rPr lang="ru-RU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353697" y="1657005"/>
            <a:ext cx="4753232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«Найди варежку»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Предложить ребёнку найти каждой рукавичке пару. Эта игра учит сравнивать рукавички по расположению геометрических фигур (узор), закрепляет умение различать геометрические фигуры по форме и цвету.</a:t>
            </a:r>
          </a:p>
          <a:p>
            <a:pPr algn="ctr"/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95608" y="4351413"/>
            <a:ext cx="426174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«Найди заплатку»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Предложить ребёнку найти подходящую заплатку. Игра помогает систематизировать знания детей о геометрических фигурах. Учить видеть закономерность расположения фигур. Развивает внимание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E:\фотки к презен\20170919_09333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4724" y="1657005"/>
            <a:ext cx="4263708" cy="2564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58496" y="2230613"/>
            <a:ext cx="3856853" cy="4353717"/>
          </a:xfrm>
        </p:spPr>
        <p:txBody>
          <a:bodyPr/>
          <a:lstStyle/>
          <a:p>
            <a:endParaRPr lang="ru-RU" dirty="0" smtClean="0"/>
          </a:p>
          <a:p>
            <a:endParaRPr lang="ru-RU" dirty="0" smtClean="0"/>
          </a:p>
        </p:txBody>
      </p:sp>
      <p:pic>
        <p:nvPicPr>
          <p:cNvPr id="4" name="Picture 2" descr="E:\фотки к презен\20170918_0928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3074" y="4221891"/>
            <a:ext cx="4004980" cy="2409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ipe dir="d"/>
  </p:transition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373</TotalTime>
  <Words>574</Words>
  <Application>Microsoft Office PowerPoint</Application>
  <PresentationFormat>Экран (4:3)</PresentationFormat>
  <Paragraphs>56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    Использование современных развивающих игр по математическому образованию дошкольников, как средство активизации партнерских отношений между ДОУ и семьей.                                             Подготовила: Юзаева Э.Р.</vt:lpstr>
      <vt:lpstr>Слайд 2</vt:lpstr>
      <vt:lpstr>Слайд 3</vt:lpstr>
      <vt:lpstr>Слайд 4</vt:lpstr>
      <vt:lpstr>Развитие элементарных математических способностей у детей дошкольного возраста через дидактические игры.</vt:lpstr>
      <vt:lpstr>Что такое                     дидактическая игра?</vt:lpstr>
      <vt:lpstr>Значение дидактической игры.</vt:lpstr>
      <vt:lpstr>Это важно.</vt:lpstr>
      <vt:lpstr>Примеры дидактических игр по математическому развитию.</vt:lpstr>
      <vt:lpstr>Слайд 10</vt:lpstr>
      <vt:lpstr>Слайд 11</vt:lpstr>
      <vt:lpstr>Слайд 12</vt:lpstr>
      <vt:lpstr>Лэпбук— эксклюзивное изобретение  для обучение  детей с помощью разнообразных картинок и рисунков.  </vt:lpstr>
      <vt:lpstr>Заключение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Инна</dc:creator>
  <cp:lastModifiedBy>Алсу</cp:lastModifiedBy>
  <cp:revision>66</cp:revision>
  <dcterms:created xsi:type="dcterms:W3CDTF">2014-10-24T12:18:27Z</dcterms:created>
  <dcterms:modified xsi:type="dcterms:W3CDTF">2018-11-27T08:42:14Z</dcterms:modified>
</cp:coreProperties>
</file>